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17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58" r:id="rId7"/>
    <p:sldId id="259" r:id="rId8"/>
    <p:sldId id="260" r:id="rId9"/>
    <p:sldId id="263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t 1" id="{1CA46CF7-019E-4A07-AEE4-E178E9B912FC}">
          <p14:sldIdLst>
            <p14:sldId id="256"/>
            <p14:sldId id="257"/>
            <p14:sldId id="258"/>
            <p14:sldId id="259"/>
            <p14:sldId id="260"/>
            <p14:sldId id="263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552" userDrawn="1">
          <p15:clr>
            <a:srgbClr val="A4A3A4"/>
          </p15:clr>
        </p15:guide>
        <p15:guide id="3" pos="7200" userDrawn="1">
          <p15:clr>
            <a:srgbClr val="A4A3A4"/>
          </p15:clr>
        </p15:guide>
        <p15:guide id="4" pos="4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25"/>
    <a:srgbClr val="007788"/>
    <a:srgbClr val="297C2A"/>
    <a:srgbClr val="FE4387"/>
    <a:srgbClr val="F69000"/>
    <a:srgbClr val="01C2D1"/>
    <a:srgbClr val="D6D734"/>
    <a:srgbClr val="005C68"/>
    <a:srgbClr val="3B2E58"/>
    <a:srgbClr val="6B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E06324-5EE4-4000-AC3D-4E12292F7686}" v="2" dt="2024-10-15T04:08:45.757"/>
    <p1510:client id="{C2B9A388-5A15-4913-A52D-ED8BDEFF0288}" v="24" dt="2024-10-15T14:12:13.1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84"/>
        <p:guide pos="552"/>
        <p:guide pos="7200"/>
        <p:guide pos="4368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0E63EFB-A45E-45D2-917C-2262C9B2BC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7B3576-EAA7-4886-8787-F094B8D8EE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40A2C-D4F8-447C-8646-65B623846323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69D18-8FB0-418D-B70C-328BCC8125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3EAB1-782C-4544-A059-833371A45B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E8B11-E9E4-46BC-B69D-DFCBD1517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14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sv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D9F622F8-1824-4338-8C3C-5529D3BDEF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618DDD53-BB38-4118-BC75-9CE27D49C5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6C03B6F7-B1AE-4118-ABA2-FFEC9B8F0E9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5" name="Rectangle 5">
            <a:extLst>
              <a:ext uri="{FF2B5EF4-FFF2-40B4-BE49-F238E27FC236}">
                <a16:creationId xmlns:a16="http://schemas.microsoft.com/office/drawing/2014/main" id="{646F5356-BDE8-43C1-9587-85323D02B19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26" name="Rectangle 6">
            <a:extLst>
              <a:ext uri="{FF2B5EF4-FFF2-40B4-BE49-F238E27FC236}">
                <a16:creationId xmlns:a16="http://schemas.microsoft.com/office/drawing/2014/main" id="{89912C35-11A9-4DA7-8476-F1823F658C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7" name="Rectangle 7">
            <a:extLst>
              <a:ext uri="{FF2B5EF4-FFF2-40B4-BE49-F238E27FC236}">
                <a16:creationId xmlns:a16="http://schemas.microsoft.com/office/drawing/2014/main" id="{7180ED79-CEC3-4FB9-B511-8597B20A0C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DEB7EE2-04A2-4FB2-9625-C9C73AC4D32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CFA415FA-D077-4CB7-8CBC-8F39C7C517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0480" y="2770632"/>
            <a:ext cx="7443216" cy="1325563"/>
          </a:xfrm>
        </p:spPr>
        <p:txBody>
          <a:bodyPr anchor="ctr">
            <a:normAutofit/>
          </a:bodyPr>
          <a:lstStyle>
            <a:lvl1pPr algn="ctr">
              <a:defRPr sz="4800" b="1"/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484D66F-7657-44F5-BAE9-F676B76CBA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00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08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Blac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EEF53A4-35A6-4E43-B220-67DA381C59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724906-4405-47F4-B533-7291B003B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Insert Text Here</a:t>
            </a:r>
          </a:p>
        </p:txBody>
      </p:sp>
      <p:pic>
        <p:nvPicPr>
          <p:cNvPr id="6" name="Graphic 5" hidden="1">
            <a:extLst>
              <a:ext uri="{FF2B5EF4-FFF2-40B4-BE49-F238E27FC236}">
                <a16:creationId xmlns:a16="http://schemas.microsoft.com/office/drawing/2014/main" id="{1979441F-BDF5-41C8-933A-7E284F6703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852905"/>
            <a:ext cx="12192000" cy="85725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E4C7544D-BD57-4504-AC5A-951E353C248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5833855"/>
            <a:ext cx="12192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Pattern Whi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C00585D-E155-409A-899A-29BDF4E57F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6577"/>
            <a:ext cx="10668000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Insert text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944D9B-AA15-4DB5-AE58-0FA514F6FE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90699"/>
            <a:ext cx="10668000" cy="6858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9066358F-3531-4B96-B041-02BD18401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833855"/>
            <a:ext cx="12192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204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E65ED86-A26C-479A-8393-0BFDCBCD43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783952"/>
            <a:ext cx="10668000" cy="111164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E4664-9EEE-4A2F-B223-5F295C6B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715964"/>
            <a:ext cx="10667999" cy="646332"/>
          </a:xfrm>
        </p:spPr>
        <p:txBody>
          <a:bodyPr vert="horz" lIns="0" tIns="45720" rIns="91440" bIns="45720" rtlCol="0">
            <a:normAutofit/>
          </a:bodyPr>
          <a:lstStyle>
            <a:lvl1pPr>
              <a:defRPr lang="en-US" sz="4000" dirty="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1512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B9BC-7BE7-4893-90FD-CC95830FD8F2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5270E-046A-4C23-BC98-E307A7DD6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hoto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B1932CF-F265-4AEE-8704-F42C01AFB4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02624" y="715962"/>
            <a:ext cx="4227375" cy="4727907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4D0D78-72DF-43BD-8B4F-DE52DA013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5334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DAFD71A9-C105-43A7-88DA-9FFC5174CC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00750"/>
            <a:ext cx="1219200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5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89E410BA-B0FE-4F0E-8BE5-D33CC01663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3444081"/>
            <a:ext cx="4572000" cy="2362200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827A95C0-AE8D-46E1-9EF9-64504CBEF9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0" y="715963"/>
            <a:ext cx="4572000" cy="2362200"/>
          </a:xfrm>
          <a:solidFill>
            <a:schemeClr val="accent3">
              <a:lumMod val="75000"/>
            </a:schemeClr>
          </a:solidFill>
        </p:spPr>
        <p:txBody>
          <a:bodyPr/>
          <a:lstStyle>
            <a:lvl1pPr algn="ctr">
              <a:buNone/>
              <a:defRPr sz="1600"/>
            </a:lvl1pPr>
          </a:lstStyle>
          <a:p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74AC9B3-247D-45E3-9C91-C248ADAFB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00750"/>
            <a:ext cx="12192000" cy="8572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B8295CA-882D-4533-80DA-6D6EA0125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5334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7292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Graphic 7" hidden="1">
            <a:extLst>
              <a:ext uri="{FF2B5EF4-FFF2-40B4-BE49-F238E27FC236}">
                <a16:creationId xmlns:a16="http://schemas.microsoft.com/office/drawing/2014/main" id="{606CCDFE-8488-471E-A2E2-3C7504F25F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3874" y="0"/>
            <a:ext cx="3558126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A7A9776-2781-49A6-AD44-CE45C0543F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FE0FB-930A-4056-8430-A6353A5D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928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 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905000"/>
            <a:ext cx="6477000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8" name="Graphic 7" hidden="1">
            <a:extLst>
              <a:ext uri="{FF2B5EF4-FFF2-40B4-BE49-F238E27FC236}">
                <a16:creationId xmlns:a16="http://schemas.microsoft.com/office/drawing/2014/main" id="{606CCDFE-8488-471E-A2E2-3C7504F25F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3874" y="0"/>
            <a:ext cx="3558126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A7A9776-2781-49A6-AD44-CE45C0543F4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FE0FB-930A-4056-8430-A6353A5DA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2499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900" y="1905000"/>
            <a:ext cx="6955734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3" name="Graphic 12" hidden="1">
            <a:extLst>
              <a:ext uri="{FF2B5EF4-FFF2-40B4-BE49-F238E27FC236}">
                <a16:creationId xmlns:a16="http://schemas.microsoft.com/office/drawing/2014/main" id="{8393C3A4-D09E-47EB-B9F0-C1DDDEB3B1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10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829B5F1-1C12-4A1B-A83C-BFE17D26D9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62E947-C679-46EB-896A-20E35578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898" y="715961"/>
            <a:ext cx="6955735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 i="0" cap="none" spc="-50" baseline="0">
                <a:ln w="3175">
                  <a:noFill/>
                </a:ln>
                <a:solidFill>
                  <a:schemeClr val="tx1"/>
                </a:solidFill>
                <a:effectLst/>
                <a:ea typeface="+mn-ea"/>
                <a:cs typeface="Segoe UI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419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6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 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900" y="1905000"/>
            <a:ext cx="6955734" cy="327660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283464" indent="-283464">
              <a:spcBef>
                <a:spcPts val="1000"/>
              </a:spcBef>
              <a:defRPr sz="1800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3" name="Graphic 12" hidden="1">
            <a:extLst>
              <a:ext uri="{FF2B5EF4-FFF2-40B4-BE49-F238E27FC236}">
                <a16:creationId xmlns:a16="http://schemas.microsoft.com/office/drawing/2014/main" id="{8393C3A4-D09E-47EB-B9F0-C1DDDEB3B1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0" y="0"/>
            <a:ext cx="3810000" cy="6858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829B5F1-1C12-4A1B-A83C-BFE17D26D9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3810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62E947-C679-46EB-896A-20E35578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898" y="715961"/>
            <a:ext cx="6955735" cy="1189038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4000" i="0" cap="none" spc="-50" baseline="0">
                <a:ln w="3175">
                  <a:noFill/>
                </a:ln>
                <a:solidFill>
                  <a:schemeClr val="accent1"/>
                </a:solidFill>
                <a:effectLst/>
                <a:ea typeface="+mn-ea"/>
                <a:cs typeface="Segoe UI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319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6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EE98737-74D2-46C7-8655-74871A4203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31248"/>
            <a:ext cx="12192000" cy="42862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7146B861-BC3C-4898-95DE-944AB08755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40659"/>
            <a:ext cx="1219200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64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04" userDrawn="1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16" userDrawn="1">
          <p15:clr>
            <a:srgbClr val="5ACBF0"/>
          </p15:clr>
        </p15:guide>
        <p15:guide id="4" orient="horz" pos="1560" userDrawn="1">
          <p15:clr>
            <a:srgbClr val="5ACBF0"/>
          </p15:clr>
        </p15:guide>
        <p15:guide id="5" orient="horz" pos="39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Content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75104"/>
            <a:ext cx="9141397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 with border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Insert content here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4FBE5B2-2D6A-4DC6-9944-CF3D7EC50A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31248"/>
            <a:ext cx="12192000" cy="42862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9407BD0-C2EE-44A7-8749-433953FD1F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340659"/>
            <a:ext cx="1219200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5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" userDrawn="1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16" userDrawn="1">
          <p15:clr>
            <a:srgbClr val="5ACBF0"/>
          </p15:clr>
        </p15:guide>
        <p15:guide id="4" orient="horz" pos="4128" userDrawn="1">
          <p15:clr>
            <a:srgbClr val="5ACBF0"/>
          </p15:clr>
        </p15:guide>
        <p15:guide id="5" orient="horz" pos="39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64696-E1F3-49EF-AEC8-730A16D9A23F}" type="datetimeFigureOut">
              <a:rPr lang="en-US" altLang="en-US" smtClean="0"/>
              <a:pPr/>
              <a:t>10/15/2024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2A1B0-4691-41D9-84E0-69D594EAA3F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5586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9" r:id="rId5"/>
    <p:sldLayoutId id="2147483730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6EB24-CB0A-3837-4B49-BC28FA3AF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9192" y="2766218"/>
            <a:ext cx="7443216" cy="1325563"/>
          </a:xfrm>
        </p:spPr>
        <p:txBody>
          <a:bodyPr/>
          <a:lstStyle/>
          <a:p>
            <a:r>
              <a:rPr lang="es-419"/>
              <a:t>Tercer Avance 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08633DA2-FC99-0183-33B5-421C7DDE05CB}"/>
              </a:ext>
            </a:extLst>
          </p:cNvPr>
          <p:cNvSpPr txBox="1">
            <a:spLocks/>
          </p:cNvSpPr>
          <p:nvPr/>
        </p:nvSpPr>
        <p:spPr>
          <a:xfrm>
            <a:off x="6979920" y="5297424"/>
            <a:ext cx="6477000" cy="3276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en-US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BFDBA48F-7B4B-D2FD-8B3F-02D22F686D82}"/>
              </a:ext>
            </a:extLst>
          </p:cNvPr>
          <p:cNvSpPr txBox="1">
            <a:spLocks/>
          </p:cNvSpPr>
          <p:nvPr/>
        </p:nvSpPr>
        <p:spPr>
          <a:xfrm>
            <a:off x="6979920" y="4828032"/>
            <a:ext cx="6477000" cy="366826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</a:pPr>
            <a:r>
              <a:rPr lang="en-US"/>
              <a:t>Grupo 5</a:t>
            </a:r>
          </a:p>
          <a:p>
            <a:pPr fontAlgn="auto">
              <a:spcAft>
                <a:spcPts val="0"/>
              </a:spcAft>
            </a:pPr>
            <a:r>
              <a:rPr lang="en-US"/>
              <a:t>Emanuel Barrantes </a:t>
            </a:r>
            <a:r>
              <a:rPr lang="en-US" err="1"/>
              <a:t>Rodr</a:t>
            </a:r>
            <a:r>
              <a:rPr lang="es-MX" err="1"/>
              <a:t>íguez</a:t>
            </a:r>
            <a:endParaRPr lang="es-MX"/>
          </a:p>
          <a:p>
            <a:pPr fontAlgn="auto">
              <a:spcAft>
                <a:spcPts val="0"/>
              </a:spcAft>
            </a:pPr>
            <a:r>
              <a:rPr lang="es-MX"/>
              <a:t>Marco Contreras Moraga</a:t>
            </a:r>
          </a:p>
          <a:p>
            <a:pPr fontAlgn="auto">
              <a:spcAft>
                <a:spcPts val="0"/>
              </a:spcAft>
            </a:pPr>
            <a:r>
              <a:rPr lang="es-MX"/>
              <a:t>Tobías Fonseca Cruz</a:t>
            </a:r>
          </a:p>
          <a:p>
            <a:pPr fontAlgn="auto">
              <a:spcAft>
                <a:spcPts val="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237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56FAFB-B5F9-AD8C-CF0F-811FBE1049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3022" y="4351020"/>
            <a:ext cx="7814865" cy="2360676"/>
          </a:xfrm>
        </p:spPr>
        <p:txBody>
          <a:bodyPr>
            <a:normAutofit lnSpcReduction="10000"/>
          </a:bodyPr>
          <a:lstStyle/>
          <a:p>
            <a:r>
              <a:rPr lang="es-ES"/>
              <a:t>El adulto mayor presiona un botón en el </a:t>
            </a:r>
            <a:r>
              <a:rPr lang="es-ES" err="1"/>
              <a:t>Tracker</a:t>
            </a:r>
            <a:r>
              <a:rPr lang="es-ES"/>
              <a:t> para enviar una señal de emergencia al </a:t>
            </a:r>
            <a:r>
              <a:rPr lang="es-ES" err="1"/>
              <a:t>iGate</a:t>
            </a:r>
            <a:r>
              <a:rPr lang="es-ES"/>
              <a:t>, que retransmite la alerta a los seres queridos.</a:t>
            </a:r>
          </a:p>
          <a:p>
            <a:endParaRPr lang="es-ES"/>
          </a:p>
          <a:p>
            <a:r>
              <a:rPr lang="es-ES"/>
              <a:t>ENTRADA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/>
              <a:t>Botón</a:t>
            </a:r>
          </a:p>
          <a:p>
            <a:r>
              <a:rPr lang="es-ES"/>
              <a:t>SALIDA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/>
              <a:t>Señal de emergencia 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8DCD35-FC8D-2230-FC92-CDEFD8E6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/>
              <a:t>Diagrama</a:t>
            </a:r>
            <a:r>
              <a:rPr lang="en-US"/>
              <a:t> de primer </a:t>
            </a:r>
            <a:r>
              <a:rPr lang="es-MX"/>
              <a:t>nivel</a:t>
            </a:r>
          </a:p>
        </p:txBody>
      </p:sp>
      <p:pic>
        <p:nvPicPr>
          <p:cNvPr id="5" name="Picture 4" descr="A black rectangle with black lines&#10;&#10;Description automatically generated">
            <a:extLst>
              <a:ext uri="{FF2B5EF4-FFF2-40B4-BE49-F238E27FC236}">
                <a16:creationId xmlns:a16="http://schemas.microsoft.com/office/drawing/2014/main" id="{9034CA1A-B532-737F-AE21-9D32E52743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946" r="8875" b="15373"/>
          <a:stretch/>
        </p:blipFill>
        <p:spPr>
          <a:xfrm>
            <a:off x="433023" y="1520951"/>
            <a:ext cx="7134953" cy="274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05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BF026E-B45D-8F6B-C1F0-77BB628B5C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33898" y="3181158"/>
            <a:ext cx="6955734" cy="3047999"/>
          </a:xfrm>
        </p:spPr>
        <p:txBody>
          <a:bodyPr>
            <a:normAutofit lnSpcReduction="10000"/>
          </a:bodyPr>
          <a:lstStyle/>
          <a:p>
            <a:r>
              <a:rPr lang="es-ES"/>
              <a:t>Subsistema de comunicación (</a:t>
            </a:r>
            <a:r>
              <a:rPr lang="es-ES" err="1"/>
              <a:t>LoRa</a:t>
            </a:r>
            <a:r>
              <a:rPr lang="es-ES"/>
              <a:t> entre </a:t>
            </a:r>
            <a:r>
              <a:rPr lang="es-ES" err="1"/>
              <a:t>Tracker</a:t>
            </a:r>
            <a:r>
              <a:rPr lang="es-ES"/>
              <a:t> e </a:t>
            </a:r>
            <a:r>
              <a:rPr lang="es-ES" err="1"/>
              <a:t>iGate</a:t>
            </a:r>
            <a:r>
              <a:rPr lang="es-ES"/>
              <a:t>). Botón de emergencia.</a:t>
            </a:r>
          </a:p>
          <a:p>
            <a:r>
              <a:rPr lang="es-ES"/>
              <a:t>ENTRADAS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/>
              <a:t>Datos de ubicación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/>
              <a:t> Botón </a:t>
            </a:r>
          </a:p>
          <a:p>
            <a:r>
              <a:rPr lang="es-ES"/>
              <a:t>SALIDA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/>
              <a:t>Señal de emergencia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/>
          </a:p>
          <a:p>
            <a:r>
              <a:rPr lang="es-ES"/>
              <a:t>Subsistema de alerta (app móvil para recibir notificaciones).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7F0399-50C5-AA02-4C8D-BAA64D523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898" y="334960"/>
            <a:ext cx="6955735" cy="1189038"/>
          </a:xfrm>
        </p:spPr>
        <p:txBody>
          <a:bodyPr/>
          <a:lstStyle/>
          <a:p>
            <a:r>
              <a:rPr lang="es-419"/>
              <a:t>Diagrama</a:t>
            </a:r>
            <a:r>
              <a:rPr lang="en-US"/>
              <a:t> de </a:t>
            </a:r>
            <a:r>
              <a:rPr lang="en-US" err="1"/>
              <a:t>segundo</a:t>
            </a:r>
            <a:r>
              <a:rPr lang="en-US"/>
              <a:t> </a:t>
            </a:r>
            <a:r>
              <a:rPr lang="es-MX"/>
              <a:t>nivel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86766E-C71E-EE45-DE80-7A783ACF96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9" t="17644" r="5951" b="14410"/>
          <a:stretch/>
        </p:blipFill>
        <p:spPr>
          <a:xfrm>
            <a:off x="4141946" y="968881"/>
            <a:ext cx="7739638" cy="172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38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6434AB-6692-35B6-225D-9CA6A8ED5F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48" y="5599879"/>
            <a:ext cx="8037576" cy="114839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49B776-779C-BD8E-77FD-89F26E557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552" y="299013"/>
            <a:ext cx="6477000" cy="1189038"/>
          </a:xfrm>
        </p:spPr>
        <p:txBody>
          <a:bodyPr/>
          <a:lstStyle/>
          <a:p>
            <a:r>
              <a:rPr lang="es-419"/>
              <a:t>Diagrama</a:t>
            </a:r>
            <a:r>
              <a:rPr lang="en-US"/>
              <a:t> de </a:t>
            </a:r>
            <a:r>
              <a:rPr lang="es-MX"/>
              <a:t>tercer</a:t>
            </a:r>
            <a:r>
              <a:rPr lang="en-US"/>
              <a:t> </a:t>
            </a:r>
            <a:r>
              <a:rPr lang="es-MX"/>
              <a:t>nivel</a:t>
            </a:r>
            <a:endParaRPr lang="en-US"/>
          </a:p>
        </p:txBody>
      </p:sp>
      <p:pic>
        <p:nvPicPr>
          <p:cNvPr id="5" name="Picture 4" descr="A diagram of a software application&#10;&#10;Description automatically generated">
            <a:extLst>
              <a:ext uri="{FF2B5EF4-FFF2-40B4-BE49-F238E27FC236}">
                <a16:creationId xmlns:a16="http://schemas.microsoft.com/office/drawing/2014/main" id="{464FF275-19A7-63FB-6333-72A47A173E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439" r="10061" b="6934"/>
          <a:stretch/>
        </p:blipFill>
        <p:spPr>
          <a:xfrm>
            <a:off x="137160" y="963008"/>
            <a:ext cx="8037576" cy="4557389"/>
          </a:xfrm>
          <a:prstGeom prst="rect">
            <a:avLst/>
          </a:prstGeom>
        </p:spPr>
      </p:pic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AF62EA5A-F53A-A1C4-260B-AF0E017C2C07}"/>
              </a:ext>
            </a:extLst>
          </p:cNvPr>
          <p:cNvSpPr/>
          <p:nvPr/>
        </p:nvSpPr>
        <p:spPr>
          <a:xfrm rot="5400000">
            <a:off x="4258135" y="1825831"/>
            <a:ext cx="307690" cy="246888"/>
          </a:xfrm>
          <a:prstGeom prst="triangl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54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50B7CD-BC5A-70F2-12EC-F5262DB8E7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33841" y="4898136"/>
            <a:ext cx="7107303" cy="1804416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BDA353-69F9-ADCE-06D2-38360076B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627" y="0"/>
            <a:ext cx="6955735" cy="1189038"/>
          </a:xfrm>
        </p:spPr>
        <p:txBody>
          <a:bodyPr/>
          <a:lstStyle/>
          <a:p>
            <a:r>
              <a:rPr lang="es-419"/>
              <a:t>Diagrama</a:t>
            </a:r>
            <a:r>
              <a:rPr lang="en-US"/>
              <a:t> de </a:t>
            </a:r>
            <a:r>
              <a:rPr lang="es-MX"/>
              <a:t>cuarto</a:t>
            </a:r>
            <a:r>
              <a:rPr lang="en-US"/>
              <a:t> </a:t>
            </a:r>
            <a:r>
              <a:rPr lang="es-MX"/>
              <a:t>nivel</a:t>
            </a:r>
            <a:endParaRPr lang="en-US"/>
          </a:p>
        </p:txBody>
      </p:sp>
      <p:pic>
        <p:nvPicPr>
          <p:cNvPr id="5" name="Picture 4" descr="A diagram of a device&#10;&#10;Description automatically generated">
            <a:extLst>
              <a:ext uri="{FF2B5EF4-FFF2-40B4-BE49-F238E27FC236}">
                <a16:creationId xmlns:a16="http://schemas.microsoft.com/office/drawing/2014/main" id="{A9590888-6D03-92ED-1FF7-F6B2C39C8F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420" b="9399"/>
          <a:stretch/>
        </p:blipFill>
        <p:spPr>
          <a:xfrm>
            <a:off x="1068540" y="749967"/>
            <a:ext cx="10272604" cy="5952585"/>
          </a:xfrm>
          <a:prstGeom prst="rect">
            <a:avLst/>
          </a:prstGeom>
        </p:spPr>
      </p:pic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994505BA-7F59-007C-C231-7611943B488E}"/>
              </a:ext>
            </a:extLst>
          </p:cNvPr>
          <p:cNvSpPr/>
          <p:nvPr/>
        </p:nvSpPr>
        <p:spPr>
          <a:xfrm rot="5400000">
            <a:off x="6129182" y="1794299"/>
            <a:ext cx="342900" cy="289412"/>
          </a:xfrm>
          <a:prstGeom prst="triangl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80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50B7CD-BC5A-70F2-12EC-F5262DB8E7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33841" y="4898136"/>
            <a:ext cx="7107303" cy="1804416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BDA353-69F9-ADCE-06D2-38360076B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627" y="0"/>
            <a:ext cx="6955735" cy="1189038"/>
          </a:xfrm>
        </p:spPr>
        <p:txBody>
          <a:bodyPr/>
          <a:lstStyle/>
          <a:p>
            <a:r>
              <a:rPr lang="es-419">
                <a:cs typeface="Segoe UI"/>
              </a:rPr>
              <a:t>Diagrama</a:t>
            </a:r>
            <a:r>
              <a:rPr lang="en-US">
                <a:cs typeface="Segoe UI"/>
              </a:rPr>
              <a:t> de quinto</a:t>
            </a:r>
            <a:r>
              <a:rPr lang="es-MX">
                <a:cs typeface="Segoe UI"/>
              </a:rPr>
              <a:t> nivel</a:t>
            </a:r>
            <a:endParaRPr lang="en-US">
              <a:cs typeface="Segoe UI"/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994505BA-7F59-007C-C231-7611943B488E}"/>
              </a:ext>
            </a:extLst>
          </p:cNvPr>
          <p:cNvSpPr/>
          <p:nvPr/>
        </p:nvSpPr>
        <p:spPr>
          <a:xfrm rot="5400000">
            <a:off x="6129182" y="1794299"/>
            <a:ext cx="342900" cy="289412"/>
          </a:xfrm>
          <a:prstGeom prst="triangl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C0D55-E04F-86E1-92A8-3783E0C3B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095" y="737810"/>
            <a:ext cx="8645047" cy="596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94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1B96DB-6A0F-B7C6-D12D-165631C570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676402"/>
            <a:ext cx="7046976" cy="399287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608081-4D3C-9EA9-7100-F61E84B29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Bill of materials </a:t>
            </a:r>
          </a:p>
        </p:txBody>
      </p:sp>
      <p:pic>
        <p:nvPicPr>
          <p:cNvPr id="6" name="Picture 5" descr="A table with price list and price tags&#10;&#10;Description automatically generated">
            <a:extLst>
              <a:ext uri="{FF2B5EF4-FFF2-40B4-BE49-F238E27FC236}">
                <a16:creationId xmlns:a16="http://schemas.microsoft.com/office/drawing/2014/main" id="{0F29F11D-8F0E-0B08-6463-8CBC211AD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0569" y="1675886"/>
            <a:ext cx="4361160" cy="400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10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9D63-508D-6D4D-5AC0-673DD3D7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Presupuesto</a:t>
            </a:r>
            <a:r>
              <a:rPr lang="en-US"/>
              <a:t> de horas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1F6DC7-E3FF-E3DB-225F-79E70BB091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wrap="square" lIns="0" tIns="0" rIns="0" bIns="0" rtlCol="0" anchor="t">
            <a:noAutofit/>
          </a:bodyPr>
          <a:lstStyle/>
          <a:p>
            <a:endParaRPr lang="en-US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E4D76B4-B759-AD43-7675-E43511AC8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435" y="2317021"/>
            <a:ext cx="7633129" cy="222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77343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Custom 24">
      <a:dk1>
        <a:srgbClr val="000000"/>
      </a:dk1>
      <a:lt1>
        <a:srgbClr val="FFFFFF"/>
      </a:lt1>
      <a:dk2>
        <a:srgbClr val="000000"/>
      </a:dk2>
      <a:lt2>
        <a:srgbClr val="E6E6E6"/>
      </a:lt2>
      <a:accent1>
        <a:srgbClr val="264653"/>
      </a:accent1>
      <a:accent2>
        <a:srgbClr val="2A9D8F"/>
      </a:accent2>
      <a:accent3>
        <a:srgbClr val="E9C46A"/>
      </a:accent3>
      <a:accent4>
        <a:srgbClr val="F4A261"/>
      </a:accent4>
      <a:accent5>
        <a:srgbClr val="E76F51"/>
      </a:accent5>
      <a:accent6>
        <a:srgbClr val="FFFFFF"/>
      </a:accent6>
      <a:hlink>
        <a:srgbClr val="FFFFFF"/>
      </a:hlink>
      <a:folHlink>
        <a:srgbClr val="FFFFFF"/>
      </a:folHlink>
    </a:clrScheme>
    <a:fontScheme name="Heritage and Histor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ispanic Heritage Template_LW.pot  -  AutoRecovered" id="{0019F9B1-4944-4C3D-BD71-31454C82D899}" vid="{3EED11B8-4CEA-4EF8-BEA8-9CD170BA1D8C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480248-08AD-4620-9429-5404D9635227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7865C0B3-7604-4D93-9F1C-981C40B4424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D7087E-F9AD-4FB2-8304-C563CC8DFA98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2_Office Theme</vt:lpstr>
      <vt:lpstr>Tercer Avance </vt:lpstr>
      <vt:lpstr>Diagrama de primer nivel</vt:lpstr>
      <vt:lpstr>Diagrama de segundo nivel</vt:lpstr>
      <vt:lpstr>Diagrama de tercer nivel</vt:lpstr>
      <vt:lpstr>Diagrama de cuarto nivel</vt:lpstr>
      <vt:lpstr>Diagrama de quinto nivel</vt:lpstr>
      <vt:lpstr>Bill of materials </vt:lpstr>
      <vt:lpstr>Presupuesto de horas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revision>2</cp:revision>
  <dcterms:created xsi:type="dcterms:W3CDTF">2021-01-14T05:24:35Z</dcterms:created>
  <dcterms:modified xsi:type="dcterms:W3CDTF">2024-10-15T15:44:30Z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